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oppins"/>
      <p:regular r:id="rId20"/>
      <p:bold r:id="rId21"/>
      <p:italic r:id="rId22"/>
      <p:boldItalic r:id="rId23"/>
    </p:embeddedFont>
    <p:embeddedFont>
      <p:font typeface="Montserrat Black"/>
      <p:bold r:id="rId24"/>
      <p:boldItalic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MontserratBlack-bold.fntdata"/><Relationship Id="rId23"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MontserratBlack-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b5070caa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b5070ca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8deab645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8deab645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8deab64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8deab64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438748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438748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801c391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801c391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54cc810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54cc810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b5070c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b5070c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b5070ca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b5070ca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df5ecd9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df5ecd9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8deab64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8deab64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8deab645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8deab645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8deab645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8deab645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8deab645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8deab645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8deab645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8deab645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developer.mozilla.org/en-US/docs/Web/HTTP" TargetMode="External"/><Relationship Id="rId5" Type="http://schemas.openxmlformats.org/officeDocument/2006/relationships/hyperlink" Target="https://developer.mozilla.org/en-US/docs/Web/API/Fetch_API" TargetMode="External"/><Relationship Id="rId6" Type="http://schemas.openxmlformats.org/officeDocument/2006/relationships/hyperlink" Target="https://developer.mozilla.org/en-US/docs/Web/API/Fetch_API/Using_Fetch" TargetMode="External"/><Relationship Id="rId7"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www.hyperiondev.com/support" TargetMode="External"/><Relationship Id="rId5"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gif"/><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58"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2239750" y="2031749"/>
            <a:ext cx="4301450" cy="1457151"/>
          </a:xfrm>
          <a:prstGeom prst="rect">
            <a:avLst/>
          </a:prstGeom>
          <a:noFill/>
          <a:ln>
            <a:noFill/>
          </a:ln>
        </p:spPr>
      </p:pic>
      <p:sp>
        <p:nvSpPr>
          <p:cNvPr id="56" name="Google Shape;56;p13"/>
          <p:cNvSpPr txBox="1"/>
          <p:nvPr/>
        </p:nvSpPr>
        <p:spPr>
          <a:xfrm>
            <a:off x="1164775" y="1104900"/>
            <a:ext cx="62538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HTTP and the Fetch API</a:t>
            </a:r>
            <a:endParaRPr b="1" sz="2600">
              <a:solidFill>
                <a:srgbClr val="C4A542"/>
              </a:solidFill>
            </a:endParaRPr>
          </a:p>
        </p:txBody>
      </p:sp>
      <p:sp>
        <p:nvSpPr>
          <p:cNvPr id="57" name="Google Shape;57;p13"/>
          <p:cNvSpPr txBox="1"/>
          <p:nvPr/>
        </p:nvSpPr>
        <p:spPr>
          <a:xfrm>
            <a:off x="2683275" y="3505200"/>
            <a:ext cx="3592200" cy="8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Muhammad Zahir Junejo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28" name="Google Shape;128;p22"/>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Introducing the Fetch API</a:t>
            </a:r>
            <a:endParaRPr b="1" sz="2800">
              <a:solidFill>
                <a:srgbClr val="C4A542"/>
              </a:solidFill>
              <a:latin typeface="Poppins"/>
              <a:ea typeface="Poppins"/>
              <a:cs typeface="Poppins"/>
              <a:sym typeface="Poppins"/>
            </a:endParaRPr>
          </a:p>
        </p:txBody>
      </p:sp>
      <p:sp>
        <p:nvSpPr>
          <p:cNvPr id="129" name="Google Shape;129;p22"/>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Fetch API is a modern JavaScript API for making HTTP requests in a more flexible and promise-based way. It replaces older methods like XMLHttpRequest.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Fetch is based on Promises, allowing for cleaner and more concise asynchronous code.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It supports a wide range of HTTP methods (GET, POST, PUT, DELETE, etc.).</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Fetch is built into modern browsers, making it readily available for web developers.</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130" name="Google Shape;130;p22"/>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36" name="Google Shape;136;p23"/>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Making Requests with Fetch</a:t>
            </a:r>
            <a:endParaRPr b="1" sz="2800">
              <a:solidFill>
                <a:srgbClr val="C4A542"/>
              </a:solidFill>
              <a:latin typeface="Poppins"/>
              <a:ea typeface="Poppins"/>
              <a:cs typeface="Poppins"/>
              <a:sym typeface="Poppins"/>
            </a:endParaRPr>
          </a:p>
        </p:txBody>
      </p:sp>
      <p:sp>
        <p:nvSpPr>
          <p:cNvPr id="137" name="Google Shape;137;p23"/>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Making requests with Fetch is straightforward and involves specifying the URL you want to request.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Example:</a:t>
            </a:r>
            <a:endParaRPr sz="1600">
              <a:solidFill>
                <a:schemeClr val="lt1"/>
              </a:solidFill>
            </a:endParaRPr>
          </a:p>
          <a:p>
            <a:pPr indent="0" lvl="0" marL="457200" rtl="0" algn="l">
              <a:lnSpc>
                <a:spcPct val="115000"/>
              </a:lnSpc>
              <a:spcBef>
                <a:spcPts val="1200"/>
              </a:spcBef>
              <a:spcAft>
                <a:spcPts val="0"/>
              </a:spcAft>
              <a:buNone/>
            </a:pPr>
            <a:r>
              <a:rPr lang="en-GB" sz="1600">
                <a:solidFill>
                  <a:srgbClr val="00FF00"/>
                </a:solidFill>
              </a:rPr>
              <a:t>// Making a GET request with Fetch</a:t>
            </a:r>
            <a:endParaRPr sz="1600">
              <a:solidFill>
                <a:srgbClr val="00FF00"/>
              </a:solidFill>
            </a:endParaRPr>
          </a:p>
          <a:p>
            <a:pPr indent="0" lvl="0" marL="457200" rtl="0" algn="l">
              <a:lnSpc>
                <a:spcPct val="115000"/>
              </a:lnSpc>
              <a:spcBef>
                <a:spcPts val="0"/>
              </a:spcBef>
              <a:spcAft>
                <a:spcPts val="0"/>
              </a:spcAft>
              <a:buNone/>
            </a:pPr>
            <a:r>
              <a:rPr lang="en-GB" sz="1600">
                <a:solidFill>
                  <a:srgbClr val="FFFF00"/>
                </a:solidFill>
              </a:rPr>
              <a:t>fetch</a:t>
            </a:r>
            <a:r>
              <a:rPr lang="en-GB" sz="1600">
                <a:solidFill>
                  <a:schemeClr val="lt1"/>
                </a:solidFill>
              </a:rPr>
              <a:t>(</a:t>
            </a:r>
            <a:r>
              <a:rPr lang="en-GB" sz="1600">
                <a:solidFill>
                  <a:srgbClr val="00FF00"/>
                </a:solidFill>
              </a:rPr>
              <a:t>'https://api.example.com/data'</a:t>
            </a:r>
            <a:r>
              <a:rPr lang="en-GB" sz="1600">
                <a:solidFill>
                  <a:schemeClr val="lt1"/>
                </a:solidFill>
              </a:rPr>
              <a:t>)</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FFFF00"/>
                </a:solidFill>
              </a:rPr>
              <a:t>then</a:t>
            </a:r>
            <a:r>
              <a:rPr lang="en-GB" sz="1600">
                <a:solidFill>
                  <a:schemeClr val="lt1"/>
                </a:solidFill>
              </a:rPr>
              <a:t>(</a:t>
            </a:r>
            <a:r>
              <a:rPr lang="en-GB" sz="1600">
                <a:solidFill>
                  <a:srgbClr val="FF00FF"/>
                </a:solidFill>
              </a:rPr>
              <a:t>response</a:t>
            </a:r>
            <a:r>
              <a:rPr lang="en-GB" sz="1600">
                <a:solidFill>
                  <a:schemeClr val="lt1"/>
                </a:solidFill>
              </a:rPr>
              <a:t> =&gt; </a:t>
            </a:r>
            <a:r>
              <a:rPr lang="en-GB" sz="1600">
                <a:solidFill>
                  <a:srgbClr val="FF00FF"/>
                </a:solidFill>
              </a:rPr>
              <a:t>response</a:t>
            </a:r>
            <a:r>
              <a:rPr lang="en-GB" sz="1600">
                <a:solidFill>
                  <a:schemeClr val="lt1"/>
                </a:solidFill>
              </a:rPr>
              <a:t>.</a:t>
            </a:r>
            <a:r>
              <a:rPr lang="en-GB" sz="1600">
                <a:solidFill>
                  <a:srgbClr val="00FFFF"/>
                </a:solidFill>
              </a:rPr>
              <a:t>json</a:t>
            </a:r>
            <a:r>
              <a:rPr lang="en-GB" sz="1600">
                <a:solidFill>
                  <a:schemeClr val="lt1"/>
                </a:solidFill>
              </a:rPr>
              <a:t>())</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FFFF00"/>
                </a:solidFill>
              </a:rPr>
              <a:t>then</a:t>
            </a:r>
            <a:r>
              <a:rPr lang="en-GB" sz="1600">
                <a:solidFill>
                  <a:schemeClr val="lt1"/>
                </a:solidFill>
              </a:rPr>
              <a:t>(</a:t>
            </a:r>
            <a:r>
              <a:rPr lang="en-GB" sz="1600">
                <a:solidFill>
                  <a:srgbClr val="FF00FF"/>
                </a:solidFill>
              </a:rPr>
              <a:t>data</a:t>
            </a:r>
            <a:r>
              <a:rPr lang="en-GB" sz="1600">
                <a:solidFill>
                  <a:schemeClr val="lt1"/>
                </a:solidFill>
              </a:rPr>
              <a:t> =&gt; {</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00FF00"/>
                </a:solidFill>
              </a:rPr>
              <a:t>// Process the data</a:t>
            </a:r>
            <a:endParaRPr sz="1600">
              <a:solidFill>
                <a:srgbClr val="00FF00"/>
              </a:solidFill>
            </a:endParaRPr>
          </a:p>
          <a:p>
            <a:pPr indent="0" lvl="0" marL="457200" rtl="0" algn="l">
              <a:lnSpc>
                <a:spcPct val="115000"/>
              </a:lnSpc>
              <a:spcBef>
                <a:spcPts val="0"/>
              </a:spcBef>
              <a:spcAft>
                <a:spcPts val="0"/>
              </a:spcAft>
              <a:buNone/>
            </a:pPr>
            <a:r>
              <a:rPr lang="en-GB" sz="1600">
                <a:solidFill>
                  <a:schemeClr val="lt1"/>
                </a:solidFill>
              </a:rPr>
              <a:t>    })</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FFFF00"/>
                </a:solidFill>
              </a:rPr>
              <a:t>catch</a:t>
            </a:r>
            <a:r>
              <a:rPr lang="en-GB" sz="1600">
                <a:solidFill>
                  <a:schemeClr val="lt1"/>
                </a:solidFill>
              </a:rPr>
              <a:t>(</a:t>
            </a:r>
            <a:r>
              <a:rPr lang="en-GB" sz="1600">
                <a:solidFill>
                  <a:srgbClr val="FF00FF"/>
                </a:solidFill>
              </a:rPr>
              <a:t>error</a:t>
            </a:r>
            <a:r>
              <a:rPr lang="en-GB" sz="1600">
                <a:solidFill>
                  <a:schemeClr val="lt1"/>
                </a:solidFill>
              </a:rPr>
              <a:t> =&gt; {</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00FF00"/>
                </a:solidFill>
              </a:rPr>
              <a:t>// Handle errors</a:t>
            </a:r>
            <a:endParaRPr sz="1600">
              <a:solidFill>
                <a:srgbClr val="00FF00"/>
              </a:solidFill>
            </a:endParaRPr>
          </a:p>
          <a:p>
            <a:pPr indent="0" lvl="0" marL="457200" rtl="0" algn="l">
              <a:lnSpc>
                <a:spcPct val="115000"/>
              </a:lnSpc>
              <a:spcBef>
                <a:spcPts val="0"/>
              </a:spcBef>
              <a:spcAft>
                <a:spcPts val="0"/>
              </a:spcAft>
              <a:buNone/>
            </a:pPr>
            <a:r>
              <a:rPr lang="en-GB" sz="1600">
                <a:solidFill>
                  <a:schemeClr val="lt1"/>
                </a:solidFill>
              </a:rPr>
              <a:t>    });</a:t>
            </a:r>
            <a:endParaRPr sz="1600">
              <a:solidFill>
                <a:schemeClr val="lt1"/>
              </a:solidFill>
            </a:endParaRPr>
          </a:p>
        </p:txBody>
      </p:sp>
      <p:pic>
        <p:nvPicPr>
          <p:cNvPr id="138" name="Google Shape;138;p23"/>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44" name="Google Shape;144;p24"/>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C4A542"/>
                </a:solidFill>
                <a:latin typeface="Poppins"/>
                <a:ea typeface="Poppins"/>
                <a:cs typeface="Poppins"/>
                <a:sym typeface="Poppins"/>
              </a:rPr>
              <a:t>References</a:t>
            </a:r>
            <a:endParaRPr b="1" sz="3000">
              <a:solidFill>
                <a:srgbClr val="C4A542"/>
              </a:solidFill>
              <a:latin typeface="Poppins"/>
              <a:ea typeface="Poppins"/>
              <a:cs typeface="Poppins"/>
              <a:sym typeface="Poppins"/>
            </a:endParaRPr>
          </a:p>
        </p:txBody>
      </p:sp>
      <p:sp>
        <p:nvSpPr>
          <p:cNvPr id="145" name="Google Shape;145;p24"/>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Char char="❏"/>
            </a:pPr>
            <a:r>
              <a:rPr lang="en-GB" sz="1600" u="sng">
                <a:solidFill>
                  <a:schemeClr val="hlink"/>
                </a:solidFill>
                <a:hlinkClick r:id="rId4"/>
              </a:rPr>
              <a:t>https://developer.mozilla.org/en-US/docs/Web/HTTP</a:t>
            </a:r>
            <a:endParaRPr sz="1600">
              <a:solidFill>
                <a:schemeClr val="lt1"/>
              </a:solidFill>
            </a:endParaRPr>
          </a:p>
          <a:p>
            <a:pPr indent="-355600" lvl="0" marL="457200" rtl="0" algn="l">
              <a:lnSpc>
                <a:spcPct val="115000"/>
              </a:lnSpc>
              <a:spcBef>
                <a:spcPts val="0"/>
              </a:spcBef>
              <a:spcAft>
                <a:spcPts val="0"/>
              </a:spcAft>
              <a:buClr>
                <a:schemeClr val="lt1"/>
              </a:buClr>
              <a:buSzPts val="2000"/>
              <a:buChar char="❏"/>
            </a:pPr>
            <a:r>
              <a:rPr lang="en-GB" sz="1600" u="sng">
                <a:solidFill>
                  <a:schemeClr val="hlink"/>
                </a:solidFill>
                <a:hlinkClick r:id="rId5"/>
              </a:rPr>
              <a:t>https://developer.mozilla.org/en-US/docs/Web/API/Fetch_API</a:t>
            </a:r>
            <a:endParaRPr sz="1600">
              <a:solidFill>
                <a:schemeClr val="lt1"/>
              </a:solidFill>
            </a:endParaRPr>
          </a:p>
          <a:p>
            <a:pPr indent="-355600" lvl="0" marL="457200" rtl="0" algn="l">
              <a:lnSpc>
                <a:spcPct val="115000"/>
              </a:lnSpc>
              <a:spcBef>
                <a:spcPts val="0"/>
              </a:spcBef>
              <a:spcAft>
                <a:spcPts val="0"/>
              </a:spcAft>
              <a:buClr>
                <a:schemeClr val="lt1"/>
              </a:buClr>
              <a:buSzPts val="2000"/>
              <a:buChar char="❏"/>
            </a:pPr>
            <a:r>
              <a:rPr lang="en-GB" sz="1600" u="sng">
                <a:solidFill>
                  <a:schemeClr val="hlink"/>
                </a:solidFill>
                <a:hlinkClick r:id="rId6"/>
              </a:rPr>
              <a:t>https://developer.mozilla.org/en-US/docs/Web/API/Fetch_API/Using_Fetch</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1200"/>
              </a:spcAft>
              <a:buNone/>
            </a:pPr>
            <a:r>
              <a:t/>
            </a:r>
            <a:endParaRPr sz="1600">
              <a:solidFill>
                <a:schemeClr val="lt1"/>
              </a:solidFill>
            </a:endParaRPr>
          </a:p>
        </p:txBody>
      </p:sp>
      <p:pic>
        <p:nvPicPr>
          <p:cNvPr id="146" name="Google Shape;146;p24"/>
          <p:cNvPicPr preferRelativeResize="0"/>
          <p:nvPr/>
        </p:nvPicPr>
        <p:blipFill>
          <a:blip r:embed="rId7">
            <a:alphaModFix/>
          </a:blip>
          <a:stretch>
            <a:fillRect/>
          </a:stretch>
        </p:blipFill>
        <p:spPr>
          <a:xfrm>
            <a:off x="0" y="4673600"/>
            <a:ext cx="1077282" cy="35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52" name="Google Shape;152;p25"/>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Questions and Answers</a:t>
            </a:r>
            <a:endParaRPr b="1" sz="3000">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58" name="Google Shape;158;p26"/>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Thank You!</a:t>
            </a:r>
            <a:endParaRPr b="1" sz="30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63" name="Google Shape;63;p14"/>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Lecture</a:t>
            </a:r>
            <a:r>
              <a:rPr b="1" lang="en-GB" sz="3400">
                <a:solidFill>
                  <a:srgbClr val="C4A542"/>
                </a:solidFill>
                <a:latin typeface="Poppins"/>
                <a:ea typeface="Poppins"/>
                <a:cs typeface="Poppins"/>
                <a:sym typeface="Poppins"/>
              </a:rPr>
              <a:t> - Housekeeping</a:t>
            </a:r>
            <a:endParaRPr b="1" sz="3400">
              <a:solidFill>
                <a:srgbClr val="C4A542"/>
              </a:solidFill>
              <a:latin typeface="Poppins"/>
              <a:ea typeface="Poppins"/>
              <a:cs typeface="Poppins"/>
              <a:sym typeface="Poppins"/>
            </a:endParaRPr>
          </a:p>
        </p:txBody>
      </p:sp>
      <p:sp>
        <p:nvSpPr>
          <p:cNvPr id="64" name="Google Shape;64;p14"/>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GB" sz="1600">
                <a:solidFill>
                  <a:schemeClr val="lt1"/>
                </a:solidFill>
              </a:rPr>
              <a:t>T</a:t>
            </a:r>
            <a:r>
              <a:rPr lang="en-GB" sz="1500">
                <a:solidFill>
                  <a:schemeClr val="lt1"/>
                </a:solidFill>
              </a:rPr>
              <a:t>he use of disrespectful language is prohibited in the questions, this is a supportive, learning environment for all - please engage accordingly.</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Please review Code of Conduct (in Student Undertaking Agreement) if unsure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No question is daft or silly - </a:t>
            </a:r>
            <a:r>
              <a:rPr b="1" lang="en-GB" sz="1500">
                <a:solidFill>
                  <a:schemeClr val="lt1"/>
                </a:solidFill>
              </a:rPr>
              <a:t>ask them!</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Q&amp;A</a:t>
            </a:r>
            <a:r>
              <a:rPr lang="en-GB" sz="1500">
                <a:solidFill>
                  <a:schemeClr val="lt1"/>
                </a:solidFill>
              </a:rPr>
              <a:t> session at the end of the lesson, should you wish to ask any follow-up questions.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Should you have any questions after the lecture, please schedule a mentor session.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For all non-academic questions, please submit a query: </a:t>
            </a:r>
            <a:r>
              <a:rPr lang="en-GB" sz="1500" u="sng">
                <a:solidFill>
                  <a:schemeClr val="hlink"/>
                </a:solidFill>
                <a:hlinkClick r:id="rId4"/>
              </a:rPr>
              <a:t>www.hyperiondev.com/support</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rPr>
              <a:t> </a:t>
            </a:r>
            <a:endParaRPr sz="700">
              <a:solidFill>
                <a:schemeClr val="dk1"/>
              </a:solidFill>
            </a:endParaRPr>
          </a:p>
          <a:p>
            <a:pPr indent="0" lvl="0" marL="0" rtl="0" algn="l">
              <a:lnSpc>
                <a:spcPct val="115000"/>
              </a:lnSpc>
              <a:spcBef>
                <a:spcPts val="1200"/>
              </a:spcBef>
              <a:spcAft>
                <a:spcPts val="0"/>
              </a:spcAft>
              <a:buNone/>
            </a:pPr>
            <a:r>
              <a:t/>
            </a:r>
            <a:endParaRPr sz="1800">
              <a:solidFill>
                <a:schemeClr val="lt1"/>
              </a:solidFill>
              <a:latin typeface="Poppins"/>
              <a:ea typeface="Poppins"/>
              <a:cs typeface="Poppins"/>
              <a:sym typeface="Poppins"/>
            </a:endParaRPr>
          </a:p>
        </p:txBody>
      </p:sp>
      <p:pic>
        <p:nvPicPr>
          <p:cNvPr id="65" name="Google Shape;65;p14"/>
          <p:cNvPicPr preferRelativeResize="0"/>
          <p:nvPr/>
        </p:nvPicPr>
        <p:blipFill>
          <a:blip r:embed="rId5">
            <a:alphaModFix/>
          </a:blip>
          <a:stretch>
            <a:fillRect/>
          </a:stretch>
        </p:blipFill>
        <p:spPr>
          <a:xfrm>
            <a:off x="0" y="4673600"/>
            <a:ext cx="1077282" cy="35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6" y="8913"/>
            <a:ext cx="9144003" cy="5125668"/>
          </a:xfrm>
          <a:prstGeom prst="rect">
            <a:avLst/>
          </a:prstGeom>
          <a:noFill/>
          <a:ln>
            <a:noFill/>
          </a:ln>
        </p:spPr>
      </p:pic>
      <p:pic>
        <p:nvPicPr>
          <p:cNvPr id="71" name="Google Shape;71;p15"/>
          <p:cNvPicPr preferRelativeResize="0"/>
          <p:nvPr/>
        </p:nvPicPr>
        <p:blipFill>
          <a:blip r:embed="rId4">
            <a:alphaModFix/>
          </a:blip>
          <a:stretch>
            <a:fillRect/>
          </a:stretch>
        </p:blipFill>
        <p:spPr>
          <a:xfrm>
            <a:off x="0" y="-107375"/>
            <a:ext cx="9334901" cy="5250876"/>
          </a:xfrm>
          <a:prstGeom prst="rect">
            <a:avLst/>
          </a:prstGeom>
          <a:noFill/>
          <a:ln>
            <a:noFill/>
          </a:ln>
        </p:spPr>
      </p:pic>
      <p:sp>
        <p:nvSpPr>
          <p:cNvPr id="72" name="Google Shape;72;p15"/>
          <p:cNvSpPr txBox="1"/>
          <p:nvPr/>
        </p:nvSpPr>
        <p:spPr>
          <a:xfrm>
            <a:off x="682775" y="1791450"/>
            <a:ext cx="31527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FFFFF"/>
                </a:solidFill>
                <a:latin typeface="Montserrat Black"/>
                <a:ea typeface="Montserrat Black"/>
                <a:cs typeface="Montserrat Black"/>
                <a:sym typeface="Montserrat Black"/>
              </a:rPr>
              <a:t>Lecture Objectives</a:t>
            </a:r>
            <a:endParaRPr sz="4000">
              <a:solidFill>
                <a:srgbClr val="FFFFFF"/>
              </a:solidFill>
              <a:latin typeface="Montserrat Black"/>
              <a:ea typeface="Montserrat Black"/>
              <a:cs typeface="Montserrat Black"/>
              <a:sym typeface="Montserrat Black"/>
            </a:endParaRPr>
          </a:p>
        </p:txBody>
      </p:sp>
      <p:sp>
        <p:nvSpPr>
          <p:cNvPr id="73" name="Google Shape;73;p15"/>
          <p:cNvSpPr txBox="1"/>
          <p:nvPr/>
        </p:nvSpPr>
        <p:spPr>
          <a:xfrm>
            <a:off x="4708600" y="1192063"/>
            <a:ext cx="4020600" cy="26475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What is HTTP(S)?</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The HTTP Request-Response Cycle</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Anatomy of an HTTP Request</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Anatomy of an HTTP Response</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Introducing the Fetch API</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Making GET Requests with Fetch</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Handling Responses with Fetch</a:t>
            </a:r>
            <a:endParaRPr>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79" name="Google Shape;79;p16"/>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C4A542"/>
                </a:solidFill>
                <a:latin typeface="Poppins"/>
                <a:ea typeface="Poppins"/>
                <a:cs typeface="Poppins"/>
                <a:sym typeface="Poppins"/>
              </a:rPr>
              <a:t>What is HTTP(S)?</a:t>
            </a:r>
            <a:endParaRPr b="1" sz="3000">
              <a:solidFill>
                <a:srgbClr val="C4A542"/>
              </a:solidFill>
              <a:latin typeface="Poppins"/>
              <a:ea typeface="Poppins"/>
              <a:cs typeface="Poppins"/>
              <a:sym typeface="Poppins"/>
            </a:endParaRPr>
          </a:p>
        </p:txBody>
      </p:sp>
      <p:sp>
        <p:nvSpPr>
          <p:cNvPr id="80" name="Google Shape;80;p16"/>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HTTP(S), Hypertext Transfer Protocol (Secure), is the foundation of data communication on the World Wide Web. It defines how messages are formatted and transmitted and how web servers and browsers should respond to various commands.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 is the standard protocol for transferring hypertext, typically in the form of HTML files, between a web server and a browser.</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HTTPS is the secure version of HTTP, encrypting data to ensure privacy and security during transmission.</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81" name="Google Shape;81;p16"/>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87" name="Google Shape;87;p17"/>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C4A542"/>
                </a:solidFill>
                <a:latin typeface="Poppins"/>
                <a:ea typeface="Poppins"/>
                <a:cs typeface="Poppins"/>
                <a:sym typeface="Poppins"/>
              </a:rPr>
              <a:t>What is HTTP(S)?</a:t>
            </a:r>
            <a:endParaRPr b="1" sz="3000">
              <a:solidFill>
                <a:srgbClr val="C4A542"/>
              </a:solidFill>
              <a:latin typeface="Poppins"/>
              <a:ea typeface="Poppins"/>
              <a:cs typeface="Poppins"/>
              <a:sym typeface="Poppins"/>
            </a:endParaRPr>
          </a:p>
        </p:txBody>
      </p:sp>
      <p:sp>
        <p:nvSpPr>
          <p:cNvPr id="88" name="Google Shape;88;p17"/>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HTTP(S), Hypertext Transfer Protocol (Secure), is the foundation of data communication on the World Wide Web. It defines how messages are formatted and transmitted and how web servers and browsers should respond to various commands.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 is the standard protocol for transferring hypertext, typically in the form of HTML files, between a web server and a browser.</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HTTPS is the secure version of HTTP, encrypting data to ensure privacy and security during transmission.</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89" name="Google Shape;89;p17"/>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95" name="Google Shape;95;p18"/>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The HTTP Request-Response Cycle</a:t>
            </a:r>
            <a:endParaRPr b="1" sz="2800">
              <a:solidFill>
                <a:srgbClr val="C4A542"/>
              </a:solidFill>
              <a:latin typeface="Poppins"/>
              <a:ea typeface="Poppins"/>
              <a:cs typeface="Poppins"/>
              <a:sym typeface="Poppins"/>
            </a:endParaRPr>
          </a:p>
        </p:txBody>
      </p:sp>
      <p:sp>
        <p:nvSpPr>
          <p:cNvPr id="96" name="Google Shape;96;p18"/>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 operates as a request-response protocol, where clients (e.g., browsers) send requests to servers, and servers respond with data. This cycle forms the basis of web communication.</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Client (Browser) sends an HTTP Request to the Server.</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Server processes the request and generates an HTTP Response.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Response is sent back to the Client.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Client processes the Response and displays content.</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97" name="Google Shape;97;p18"/>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03" name="Google Shape;103;p19"/>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The HTTP Request-Response Cycle</a:t>
            </a:r>
            <a:endParaRPr b="1" sz="2800">
              <a:solidFill>
                <a:srgbClr val="C4A542"/>
              </a:solidFill>
              <a:latin typeface="Poppins"/>
              <a:ea typeface="Poppins"/>
              <a:cs typeface="Poppins"/>
              <a:sym typeface="Poppins"/>
            </a:endParaRPr>
          </a:p>
        </p:txBody>
      </p:sp>
      <p:sp>
        <p:nvSpPr>
          <p:cNvPr id="104" name="Google Shape;104;p19"/>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105" name="Google Shape;105;p19"/>
          <p:cNvPicPr preferRelativeResize="0"/>
          <p:nvPr/>
        </p:nvPicPr>
        <p:blipFill>
          <a:blip r:embed="rId4">
            <a:alphaModFix/>
          </a:blip>
          <a:stretch>
            <a:fillRect/>
          </a:stretch>
        </p:blipFill>
        <p:spPr>
          <a:xfrm>
            <a:off x="0" y="4673600"/>
            <a:ext cx="1077282" cy="352425"/>
          </a:xfrm>
          <a:prstGeom prst="rect">
            <a:avLst/>
          </a:prstGeom>
          <a:noFill/>
          <a:ln>
            <a:noFill/>
          </a:ln>
        </p:spPr>
      </p:pic>
      <p:pic>
        <p:nvPicPr>
          <p:cNvPr id="106" name="Google Shape;106;p19"/>
          <p:cNvPicPr preferRelativeResize="0"/>
          <p:nvPr/>
        </p:nvPicPr>
        <p:blipFill>
          <a:blip r:embed="rId5">
            <a:alphaModFix/>
          </a:blip>
          <a:stretch>
            <a:fillRect/>
          </a:stretch>
        </p:blipFill>
        <p:spPr>
          <a:xfrm>
            <a:off x="685525" y="842299"/>
            <a:ext cx="7295426" cy="360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12" name="Google Shape;112;p20"/>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Anatomy of an HTTP Request</a:t>
            </a:r>
            <a:endParaRPr b="1" sz="2800">
              <a:solidFill>
                <a:srgbClr val="C4A542"/>
              </a:solidFill>
              <a:latin typeface="Poppins"/>
              <a:ea typeface="Poppins"/>
              <a:cs typeface="Poppins"/>
              <a:sym typeface="Poppins"/>
            </a:endParaRPr>
          </a:p>
        </p:txBody>
      </p:sp>
      <p:sp>
        <p:nvSpPr>
          <p:cNvPr id="113" name="Google Shape;113;p20"/>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 Requests consist of several components: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Request Method (GET, POST, etc.)</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URL</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Headers (optional)</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Body (optional, e.g., for POST requests)</a:t>
            </a:r>
            <a:endParaRPr sz="1600">
              <a:solidFill>
                <a:schemeClr val="lt1"/>
              </a:solidFill>
            </a:endParaRPr>
          </a:p>
          <a:p>
            <a:pPr indent="0" lvl="0" marL="0" rtl="0" algn="l">
              <a:lnSpc>
                <a:spcPct val="115000"/>
              </a:lnSpc>
              <a:spcBef>
                <a:spcPts val="1200"/>
              </a:spcBef>
              <a:spcAft>
                <a:spcPts val="0"/>
              </a:spcAft>
              <a:buNone/>
            </a:pPr>
            <a:r>
              <a:rPr lang="en-GB" sz="1600">
                <a:solidFill>
                  <a:schemeClr val="lt1"/>
                </a:solidFill>
              </a:rPr>
              <a:t>GET /example-page HTTP/1.1</a:t>
            </a:r>
            <a:endParaRPr sz="1600">
              <a:solidFill>
                <a:schemeClr val="lt1"/>
              </a:solidFill>
            </a:endParaRPr>
          </a:p>
          <a:p>
            <a:pPr indent="0" lvl="0" marL="0" rtl="0" algn="l">
              <a:lnSpc>
                <a:spcPct val="115000"/>
              </a:lnSpc>
              <a:spcBef>
                <a:spcPts val="1200"/>
              </a:spcBef>
              <a:spcAft>
                <a:spcPts val="0"/>
              </a:spcAft>
              <a:buNone/>
            </a:pPr>
            <a:r>
              <a:rPr lang="en-GB" sz="1600">
                <a:solidFill>
                  <a:schemeClr val="lt1"/>
                </a:solidFill>
              </a:rPr>
              <a:t>Host: www.example.com</a:t>
            </a:r>
            <a:endParaRPr sz="1600">
              <a:solidFill>
                <a:schemeClr val="lt1"/>
              </a:solidFill>
            </a:endParaRPr>
          </a:p>
          <a:p>
            <a:pPr indent="0" lvl="0" marL="0" rtl="0" algn="l">
              <a:lnSpc>
                <a:spcPct val="115000"/>
              </a:lnSpc>
              <a:spcBef>
                <a:spcPts val="1200"/>
              </a:spcBef>
              <a:spcAft>
                <a:spcPts val="0"/>
              </a:spcAft>
              <a:buNone/>
            </a:pPr>
            <a:r>
              <a:rPr lang="en-GB" sz="1600">
                <a:solidFill>
                  <a:schemeClr val="lt1"/>
                </a:solidFill>
              </a:rPr>
              <a:t>User-Agent: Mozilla/5.0 (Windows NT 10.0; Win64; x64) AppleWebKit/537.36 (KHTML, like Gecko) Chrome/58.0.3029.110 Safari/537.36</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114" name="Google Shape;114;p20"/>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20" name="Google Shape;120;p21"/>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Anatomy of an HTTP Response</a:t>
            </a:r>
            <a:endParaRPr b="1" sz="2800">
              <a:solidFill>
                <a:srgbClr val="C4A542"/>
              </a:solidFill>
              <a:latin typeface="Poppins"/>
              <a:ea typeface="Poppins"/>
              <a:cs typeface="Poppins"/>
              <a:sym typeface="Poppins"/>
            </a:endParaRPr>
          </a:p>
        </p:txBody>
      </p:sp>
      <p:sp>
        <p:nvSpPr>
          <p:cNvPr id="121" name="Google Shape;121;p21"/>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HTTP Responses also consist of several components: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Status Code (e.g., 200 OK, 404 Not Found)</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Headers (optional)</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Body (contains the actual content)</a:t>
            </a:r>
            <a:endParaRPr sz="1600">
              <a:solidFill>
                <a:schemeClr val="lt1"/>
              </a:solidFill>
            </a:endParaRPr>
          </a:p>
          <a:p>
            <a:pPr indent="0" lvl="0" marL="457200" rtl="0" algn="l">
              <a:lnSpc>
                <a:spcPct val="115000"/>
              </a:lnSpc>
              <a:spcBef>
                <a:spcPts val="1200"/>
              </a:spcBef>
              <a:spcAft>
                <a:spcPts val="0"/>
              </a:spcAft>
              <a:buNone/>
            </a:pPr>
            <a:r>
              <a:rPr lang="en-GB" sz="1600">
                <a:solidFill>
                  <a:schemeClr val="lt1"/>
                </a:solidFill>
              </a:rPr>
              <a:t>HTTP/1.1 </a:t>
            </a:r>
            <a:r>
              <a:rPr lang="en-GB" sz="1600">
                <a:solidFill>
                  <a:srgbClr val="FF9900"/>
                </a:solidFill>
              </a:rPr>
              <a:t>200 OK</a:t>
            </a:r>
            <a:endParaRPr sz="1600">
              <a:solidFill>
                <a:srgbClr val="FF9900"/>
              </a:solidFill>
            </a:endParaRPr>
          </a:p>
          <a:p>
            <a:pPr indent="0" lvl="0" marL="457200" rtl="0" algn="l">
              <a:lnSpc>
                <a:spcPct val="115000"/>
              </a:lnSpc>
              <a:spcBef>
                <a:spcPts val="0"/>
              </a:spcBef>
              <a:spcAft>
                <a:spcPts val="0"/>
              </a:spcAft>
              <a:buNone/>
            </a:pPr>
            <a:r>
              <a:rPr lang="en-GB" sz="1600">
                <a:solidFill>
                  <a:srgbClr val="FFFF00"/>
                </a:solidFill>
              </a:rPr>
              <a:t>Content-Type: text/html</a:t>
            </a:r>
            <a:endParaRPr sz="1600">
              <a:solidFill>
                <a:srgbClr val="FFFF00"/>
              </a:solidFill>
            </a:endParaRPr>
          </a:p>
          <a:p>
            <a:pPr indent="0" lvl="0" marL="457200" rtl="0" algn="l">
              <a:lnSpc>
                <a:spcPct val="115000"/>
              </a:lnSpc>
              <a:spcBef>
                <a:spcPts val="0"/>
              </a:spcBef>
              <a:spcAft>
                <a:spcPts val="0"/>
              </a:spcAft>
              <a:buNone/>
            </a:pPr>
            <a:r>
              <a:rPr lang="en-GB" sz="1600">
                <a:solidFill>
                  <a:srgbClr val="FFFF00"/>
                </a:solidFill>
              </a:rPr>
              <a:t>Content-Length: 1234</a:t>
            </a:r>
            <a:endParaRPr sz="1600">
              <a:solidFill>
                <a:srgbClr val="FFFF00"/>
              </a:solidFill>
            </a:endParaRPr>
          </a:p>
          <a:p>
            <a:pPr indent="0" lvl="0" marL="457200" rtl="0" algn="l">
              <a:lnSpc>
                <a:spcPct val="115000"/>
              </a:lnSpc>
              <a:spcBef>
                <a:spcPts val="0"/>
              </a:spcBef>
              <a:spcAft>
                <a:spcPts val="0"/>
              </a:spcAft>
              <a:buNone/>
            </a:pPr>
            <a:r>
              <a:t/>
            </a:r>
            <a:endParaRPr sz="1600">
              <a:solidFill>
                <a:schemeClr val="lt1"/>
              </a:solidFill>
            </a:endParaRPr>
          </a:p>
          <a:p>
            <a:pPr indent="0" lvl="0" marL="457200" rtl="0" algn="l">
              <a:lnSpc>
                <a:spcPct val="115000"/>
              </a:lnSpc>
              <a:spcBef>
                <a:spcPts val="0"/>
              </a:spcBef>
              <a:spcAft>
                <a:spcPts val="0"/>
              </a:spcAft>
              <a:buNone/>
            </a:pPr>
            <a:r>
              <a:rPr lang="en-GB" sz="1600">
                <a:solidFill>
                  <a:srgbClr val="00FFFF"/>
                </a:solidFill>
              </a:rPr>
              <a:t>&lt;!DOCTYPE html&gt;</a:t>
            </a:r>
            <a:endParaRPr sz="1600">
              <a:solidFill>
                <a:srgbClr val="00FFFF"/>
              </a:solidFill>
            </a:endParaRPr>
          </a:p>
          <a:p>
            <a:pPr indent="0" lvl="0" marL="457200" rtl="0" algn="l">
              <a:lnSpc>
                <a:spcPct val="115000"/>
              </a:lnSpc>
              <a:spcBef>
                <a:spcPts val="0"/>
              </a:spcBef>
              <a:spcAft>
                <a:spcPts val="0"/>
              </a:spcAft>
              <a:buNone/>
            </a:pPr>
            <a:r>
              <a:rPr lang="en-GB" sz="1600">
                <a:solidFill>
                  <a:srgbClr val="00FFFF"/>
                </a:solidFill>
              </a:rPr>
              <a:t>&lt;html&gt;</a:t>
            </a:r>
            <a:endParaRPr sz="1600">
              <a:solidFill>
                <a:srgbClr val="00FFFF"/>
              </a:solidFill>
            </a:endParaRPr>
          </a:p>
          <a:p>
            <a:pPr indent="0" lvl="0" marL="457200" rtl="0" algn="l">
              <a:lnSpc>
                <a:spcPct val="115000"/>
              </a:lnSpc>
              <a:spcBef>
                <a:spcPts val="0"/>
              </a:spcBef>
              <a:spcAft>
                <a:spcPts val="0"/>
              </a:spcAft>
              <a:buNone/>
            </a:pPr>
            <a:r>
              <a:rPr lang="en-GB" sz="1600">
                <a:solidFill>
                  <a:srgbClr val="00FFFF"/>
                </a:solidFill>
              </a:rPr>
              <a:t>&lt;!-- ... --&gt;</a:t>
            </a:r>
            <a:endParaRPr sz="1600">
              <a:solidFill>
                <a:srgbClr val="00FFFF"/>
              </a:solidFill>
            </a:endParaRPr>
          </a:p>
          <a:p>
            <a:pPr indent="0" lvl="0" marL="457200" rtl="0" algn="l">
              <a:lnSpc>
                <a:spcPct val="115000"/>
              </a:lnSpc>
              <a:spcBef>
                <a:spcPts val="0"/>
              </a:spcBef>
              <a:spcAft>
                <a:spcPts val="0"/>
              </a:spcAft>
              <a:buNone/>
            </a:pPr>
            <a:r>
              <a:rPr lang="en-GB" sz="1600">
                <a:solidFill>
                  <a:srgbClr val="00FFFF"/>
                </a:solidFill>
              </a:rPr>
              <a:t>&lt;/html&gt;</a:t>
            </a:r>
            <a:endParaRPr sz="1600">
              <a:solidFill>
                <a:srgbClr val="00FFFF"/>
              </a:solidFill>
            </a:endParaRPr>
          </a:p>
          <a:p>
            <a:pPr indent="0" lvl="0" marL="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1200"/>
              </a:spcBef>
              <a:spcAft>
                <a:spcPts val="0"/>
              </a:spcAft>
              <a:buNone/>
            </a:pPr>
            <a:r>
              <a:t/>
            </a:r>
            <a:endParaRPr sz="1600">
              <a:solidFill>
                <a:schemeClr val="lt1"/>
              </a:solidFill>
            </a:endParaRPr>
          </a:p>
          <a:p>
            <a:pPr indent="0" lvl="0" marL="457200" rtl="0" algn="l">
              <a:lnSpc>
                <a:spcPct val="115000"/>
              </a:lnSpc>
              <a:spcBef>
                <a:spcPts val="1200"/>
              </a:spcBef>
              <a:spcAft>
                <a:spcPts val="0"/>
              </a:spcAft>
              <a:buNone/>
            </a:pPr>
            <a:r>
              <a:t/>
            </a:r>
            <a:endParaRPr sz="1600">
              <a:solidFill>
                <a:schemeClr val="lt1"/>
              </a:solidFill>
            </a:endParaRPr>
          </a:p>
          <a:p>
            <a:pPr indent="0" lvl="0" marL="0" rtl="0" algn="l">
              <a:lnSpc>
                <a:spcPct val="115000"/>
              </a:lnSpc>
              <a:spcBef>
                <a:spcPts val="0"/>
              </a:spcBef>
              <a:spcAft>
                <a:spcPts val="1200"/>
              </a:spcAft>
              <a:buNone/>
            </a:pPr>
            <a:r>
              <a:t/>
            </a:r>
            <a:endParaRPr sz="1600">
              <a:solidFill>
                <a:schemeClr val="lt1"/>
              </a:solidFill>
            </a:endParaRPr>
          </a:p>
        </p:txBody>
      </p:sp>
      <p:pic>
        <p:nvPicPr>
          <p:cNvPr id="122" name="Google Shape;122;p21"/>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